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23"/>
  </p:notesMasterIdLst>
  <p:handoutMasterIdLst>
    <p:handoutMasterId r:id="rId24"/>
  </p:handoutMasterIdLst>
  <p:sldIdLst>
    <p:sldId id="318" r:id="rId5"/>
    <p:sldId id="319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8" r:id="rId21"/>
    <p:sldId id="336" r:id="rId22"/>
  </p:sldIdLst>
  <p:sldSz cx="5761038" cy="3240088"/>
  <p:notesSz cx="6735763" cy="9866313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257175" indent="2000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514350" indent="4000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771525" indent="600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28700" indent="800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D68"/>
    <a:srgbClr val="FF0000"/>
    <a:srgbClr val="EAEAEA"/>
    <a:srgbClr val="C0C0C0"/>
    <a:srgbClr val="FFFFFF"/>
    <a:srgbClr val="000000"/>
    <a:srgbClr val="B7C1CD"/>
    <a:srgbClr val="E6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4A7FF-76FC-4DA9-A267-79591A997CE3}" v="63" dt="2021-05-27T13:28:40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7" autoAdjust="0"/>
    <p:restoredTop sz="98003" autoAdjust="0"/>
  </p:normalViewPr>
  <p:slideViewPr>
    <p:cSldViewPr snapToGrid="0">
      <p:cViewPr varScale="1">
        <p:scale>
          <a:sx n="236" d="100"/>
          <a:sy n="236" d="100"/>
        </p:scale>
        <p:origin x="246" y="180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292" y="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ebser Katja, WKT-PRAES" userId="S::katja.huebser@wktirol.at::12616bb8-e84b-42ca-9a42-8a002d2dfe32" providerId="AD" clId="Web-{9F44A7FF-76FC-4DA9-A267-79591A997CE3}"/>
    <pc:docChg chg="modSld">
      <pc:chgData name="Huebser Katja, WKT-PRAES" userId="S::katja.huebser@wktirol.at::12616bb8-e84b-42ca-9a42-8a002d2dfe32" providerId="AD" clId="Web-{9F44A7FF-76FC-4DA9-A267-79591A997CE3}" dt="2021-05-27T13:28:40.548" v="51" actId="1076"/>
      <pc:docMkLst>
        <pc:docMk/>
      </pc:docMkLst>
      <pc:sldChg chg="modSp">
        <pc:chgData name="Huebser Katja, WKT-PRAES" userId="S::katja.huebser@wktirol.at::12616bb8-e84b-42ca-9a42-8a002d2dfe32" providerId="AD" clId="Web-{9F44A7FF-76FC-4DA9-A267-79591A997CE3}" dt="2021-05-27T13:27:54.328" v="41" actId="1076"/>
        <pc:sldMkLst>
          <pc:docMk/>
          <pc:sldMk cId="746011836" sldId="318"/>
        </pc:sldMkLst>
        <pc:spChg chg="mod">
          <ac:chgData name="Huebser Katja, WKT-PRAES" userId="S::katja.huebser@wktirol.at::12616bb8-e84b-42ca-9a42-8a002d2dfe32" providerId="AD" clId="Web-{9F44A7FF-76FC-4DA9-A267-79591A997CE3}" dt="2021-05-27T13:27:51.797" v="40" actId="1076"/>
          <ac:spMkLst>
            <pc:docMk/>
            <pc:sldMk cId="746011836" sldId="318"/>
            <ac:spMk id="6" creationId="{00000000-0000-0000-0000-000000000000}"/>
          </ac:spMkLst>
        </pc:spChg>
        <pc:picChg chg="mod">
          <ac:chgData name="Huebser Katja, WKT-PRAES" userId="S::katja.huebser@wktirol.at::12616bb8-e84b-42ca-9a42-8a002d2dfe32" providerId="AD" clId="Web-{9F44A7FF-76FC-4DA9-A267-79591A997CE3}" dt="2021-05-27T13:27:54.328" v="41" actId="1076"/>
          <ac:picMkLst>
            <pc:docMk/>
            <pc:sldMk cId="746011836" sldId="318"/>
            <ac:picMk id="3" creationId="{00000000-0000-0000-0000-000000000000}"/>
          </ac:picMkLst>
        </pc:picChg>
      </pc:sldChg>
      <pc:sldChg chg="modSp">
        <pc:chgData name="Huebser Katja, WKT-PRAES" userId="S::katja.huebser@wktirol.at::12616bb8-e84b-42ca-9a42-8a002d2dfe32" providerId="AD" clId="Web-{9F44A7FF-76FC-4DA9-A267-79591A997CE3}" dt="2021-05-27T13:23:06.399" v="3" actId="20577"/>
        <pc:sldMkLst>
          <pc:docMk/>
          <pc:sldMk cId="2048182908" sldId="319"/>
        </pc:sldMkLst>
        <pc:spChg chg="mod">
          <ac:chgData name="Huebser Katja, WKT-PRAES" userId="S::katja.huebser@wktirol.at::12616bb8-e84b-42ca-9a42-8a002d2dfe32" providerId="AD" clId="Web-{9F44A7FF-76FC-4DA9-A267-79591A997CE3}" dt="2021-05-27T13:23:06.399" v="3" actId="20577"/>
          <ac:spMkLst>
            <pc:docMk/>
            <pc:sldMk cId="2048182908" sldId="319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4:17.542" v="6" actId="1076"/>
        <pc:sldMkLst>
          <pc:docMk/>
          <pc:sldMk cId="3834201705" sldId="327"/>
        </pc:sldMkLst>
        <pc:spChg chg="mod">
          <ac:chgData name="Huebser Katja, WKT-PRAES" userId="S::katja.huebser@wktirol.at::12616bb8-e84b-42ca-9a42-8a002d2dfe32" providerId="AD" clId="Web-{9F44A7FF-76FC-4DA9-A267-79591A997CE3}" dt="2021-05-27T13:24:17.542" v="6" actId="1076"/>
          <ac:spMkLst>
            <pc:docMk/>
            <pc:sldMk cId="3834201705" sldId="327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4:49.464" v="9" actId="20577"/>
        <pc:sldMkLst>
          <pc:docMk/>
          <pc:sldMk cId="1305254093" sldId="328"/>
        </pc:sldMkLst>
        <pc:spChg chg="mod">
          <ac:chgData name="Huebser Katja, WKT-PRAES" userId="S::katja.huebser@wktirol.at::12616bb8-e84b-42ca-9a42-8a002d2dfe32" providerId="AD" clId="Web-{9F44A7FF-76FC-4DA9-A267-79591A997CE3}" dt="2021-05-27T13:24:49.464" v="9" actId="20577"/>
          <ac:spMkLst>
            <pc:docMk/>
            <pc:sldMk cId="1305254093" sldId="328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5:11.137" v="11" actId="20577"/>
        <pc:sldMkLst>
          <pc:docMk/>
          <pc:sldMk cId="3172405812" sldId="330"/>
        </pc:sldMkLst>
        <pc:spChg chg="mod">
          <ac:chgData name="Huebser Katja, WKT-PRAES" userId="S::katja.huebser@wktirol.at::12616bb8-e84b-42ca-9a42-8a002d2dfe32" providerId="AD" clId="Web-{9F44A7FF-76FC-4DA9-A267-79591A997CE3}" dt="2021-05-27T13:25:11.137" v="11" actId="20577"/>
          <ac:spMkLst>
            <pc:docMk/>
            <pc:sldMk cId="3172405812" sldId="330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5:39.544" v="14" actId="20577"/>
        <pc:sldMkLst>
          <pc:docMk/>
          <pc:sldMk cId="542996102" sldId="333"/>
        </pc:sldMkLst>
        <pc:spChg chg="mod">
          <ac:chgData name="Huebser Katja, WKT-PRAES" userId="S::katja.huebser@wktirol.at::12616bb8-e84b-42ca-9a42-8a002d2dfe32" providerId="AD" clId="Web-{9F44A7FF-76FC-4DA9-A267-79591A997CE3}" dt="2021-05-27T13:25:39.544" v="14" actId="20577"/>
          <ac:spMkLst>
            <pc:docMk/>
            <pc:sldMk cId="542996102" sldId="333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5:57.700" v="17" actId="20577"/>
        <pc:sldMkLst>
          <pc:docMk/>
          <pc:sldMk cId="3430692536" sldId="335"/>
        </pc:sldMkLst>
        <pc:spChg chg="mod">
          <ac:chgData name="Huebser Katja, WKT-PRAES" userId="S::katja.huebser@wktirol.at::12616bb8-e84b-42ca-9a42-8a002d2dfe32" providerId="AD" clId="Web-{9F44A7FF-76FC-4DA9-A267-79591A997CE3}" dt="2021-05-27T13:25:57.700" v="17" actId="20577"/>
          <ac:spMkLst>
            <pc:docMk/>
            <pc:sldMk cId="3430692536" sldId="335"/>
            <ac:spMk id="8194" creationId="{00000000-0000-0000-0000-000000000000}"/>
          </ac:spMkLst>
        </pc:spChg>
      </pc:sldChg>
      <pc:sldChg chg="modSp">
        <pc:chgData name="Huebser Katja, WKT-PRAES" userId="S::katja.huebser@wktirol.at::12616bb8-e84b-42ca-9a42-8a002d2dfe32" providerId="AD" clId="Web-{9F44A7FF-76FC-4DA9-A267-79591A997CE3}" dt="2021-05-27T13:28:40.548" v="51" actId="1076"/>
        <pc:sldMkLst>
          <pc:docMk/>
          <pc:sldMk cId="2081046650" sldId="336"/>
        </pc:sldMkLst>
        <pc:spChg chg="mod">
          <ac:chgData name="Huebser Katja, WKT-PRAES" userId="S::katja.huebser@wktirol.at::12616bb8-e84b-42ca-9a42-8a002d2dfe32" providerId="AD" clId="Web-{9F44A7FF-76FC-4DA9-A267-79591A997CE3}" dt="2021-05-27T13:28:40.548" v="51" actId="1076"/>
          <ac:spMkLst>
            <pc:docMk/>
            <pc:sldMk cId="2081046650" sldId="33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76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763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B0C6A7-6901-431A-A4C0-A01763BC3E7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76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763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B7F5E5F-E949-4ECF-BEA1-C6E523D626B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571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143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7715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287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2858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balken_unten_hell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5761038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 descr="cubu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7113"/>
            <a:ext cx="755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9" descr="WKO_Ti_4c_pp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88" y="2790825"/>
            <a:ext cx="985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3"/>
          <p:cNvSpPr txBox="1">
            <a:spLocks noChangeArrowheads="1"/>
          </p:cNvSpPr>
          <p:nvPr userDrawn="1"/>
        </p:nvSpPr>
        <p:spPr bwMode="auto">
          <a:xfrm>
            <a:off x="301625" y="2992438"/>
            <a:ext cx="36115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AT" altLang="de-DE" sz="800" b="1">
                <a:solidFill>
                  <a:srgbClr val="647A84"/>
                </a:solidFill>
                <a:latin typeface="ITC Officina Serif Book" panose="0200050604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Wirtschaft sind wir alle.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139" y="1008027"/>
            <a:ext cx="4472806" cy="648018"/>
          </a:xfrm>
        </p:spPr>
        <p:txBody>
          <a:bodyPr/>
          <a:lstStyle>
            <a:lvl1pPr>
              <a:lnSpc>
                <a:spcPct val="100000"/>
              </a:lnSpc>
              <a:defRPr sz="21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070" y="1761798"/>
            <a:ext cx="4869877" cy="75602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200"/>
            </a:lvl1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07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EEC5-2DEA-4AC4-B3AA-D15D43E0DC0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63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3B33-65BA-4ED4-9CA3-1EF58DD0952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61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balken_unten_hell"/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7513"/>
            <a:ext cx="576103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950" y="88900"/>
            <a:ext cx="46132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701675"/>
            <a:ext cx="504031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89300" y="2951163"/>
            <a:ext cx="12477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latin typeface="+mn-lt"/>
              </a:defRPr>
            </a:lvl1pPr>
          </a:lstStyle>
          <a:p>
            <a:pPr>
              <a:defRPr/>
            </a:pPr>
            <a:fld id="{B06CBD25-42C1-46C1-B927-7C5127E2F1F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 flipH="1">
            <a:off x="0" y="601663"/>
            <a:ext cx="5761038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35" tIns="25718" rIns="51435" bIns="25718"/>
          <a:lstStyle/>
          <a:p>
            <a:endParaRPr lang="de-AT"/>
          </a:p>
        </p:txBody>
      </p:sp>
      <p:pic>
        <p:nvPicPr>
          <p:cNvPr id="1031" name="Picture 59" descr="WKO_Ti_4c_ppt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2974975"/>
            <a:ext cx="5603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feld 9"/>
          <p:cNvSpPr txBox="1">
            <a:spLocks noChangeArrowheads="1"/>
          </p:cNvSpPr>
          <p:nvPr userDrawn="1"/>
        </p:nvSpPr>
        <p:spPr bwMode="auto">
          <a:xfrm>
            <a:off x="301625" y="2992438"/>
            <a:ext cx="36115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AT" altLang="de-DE" sz="800" b="1">
                <a:solidFill>
                  <a:srgbClr val="647A84"/>
                </a:solidFill>
                <a:latin typeface="ITC Officina Serif Book" panose="0200050604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Wirtschaft sind wir alle.</a:t>
            </a:r>
          </a:p>
        </p:txBody>
      </p:sp>
      <p:pic>
        <p:nvPicPr>
          <p:cNvPr id="1033" name="Grafi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71438"/>
            <a:ext cx="4540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4" r:id="rId3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5pPr>
      <a:lvl6pPr marL="25717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6pPr>
      <a:lvl7pPr marL="51435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7pPr>
      <a:lvl8pPr marL="77152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8pPr>
      <a:lvl9pPr marL="10287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700">
          <a:solidFill>
            <a:srgbClr val="4C5D68"/>
          </a:solidFill>
          <a:latin typeface="Trebuchet MS" pitchFamily="34" charset="0"/>
        </a:defRPr>
      </a:lvl9pPr>
    </p:titleStyle>
    <p:bodyStyle>
      <a:lvl1pPr marL="263525" indent="-263525" algn="l" rtl="0" fontAlgn="base">
        <a:spcBef>
          <a:spcPct val="20000"/>
        </a:spcBef>
        <a:spcAft>
          <a:spcPct val="0"/>
        </a:spcAft>
        <a:buClr>
          <a:srgbClr val="ED1C24"/>
        </a:buClr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44475" algn="l" rtl="0" fontAlgn="base">
        <a:spcBef>
          <a:spcPct val="20000"/>
        </a:spcBef>
        <a:spcAft>
          <a:spcPct val="0"/>
        </a:spcAft>
        <a:buClr>
          <a:srgbClr val="4C5D68"/>
        </a:buClr>
        <a:buFont typeface="Wingdings" panose="05000000000000000000" pitchFamily="2" charset="2"/>
        <a:buChar char="§"/>
        <a:defRPr sz="1100">
          <a:solidFill>
            <a:schemeClr val="tx1"/>
          </a:solidFill>
          <a:latin typeface="+mn-lt"/>
        </a:defRPr>
      </a:lvl2pPr>
      <a:lvl3pPr marL="733425" indent="-2222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 New Roman" panose="02020603050405020304" pitchFamily="18" charset="0"/>
        <a:buChar char="–"/>
        <a:defRPr sz="1100">
          <a:solidFill>
            <a:schemeClr val="tx1"/>
          </a:solidFill>
          <a:latin typeface="+mn-lt"/>
        </a:defRPr>
      </a:lvl3pPr>
      <a:lvl4pPr marL="952500" indent="-2174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100">
          <a:solidFill>
            <a:schemeClr val="tx1"/>
          </a:solidFill>
          <a:latin typeface="+mn-lt"/>
        </a:defRPr>
      </a:lvl4pPr>
      <a:lvl5pPr marL="1176338" indent="-223838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100">
          <a:solidFill>
            <a:schemeClr val="tx1"/>
          </a:solidFill>
          <a:latin typeface="+mn-lt"/>
        </a:defRPr>
      </a:lvl5pPr>
      <a:lvl6pPr marL="1435001" indent="-224135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</a:defRPr>
      </a:lvl6pPr>
      <a:lvl7pPr marL="1692176" indent="-224135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</a:defRPr>
      </a:lvl7pPr>
      <a:lvl8pPr marL="1949351" indent="-224135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</a:defRPr>
      </a:lvl8pPr>
      <a:lvl9pPr marL="2206526" indent="-224135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rol-lehrling.at/" TargetMode="External"/><Relationship Id="rId2" Type="http://schemas.openxmlformats.org/officeDocument/2006/relationships/hyperlink" Target="mailto:helmut.wittmer@wktirol.a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tiroler-funktionaere.tiro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ko.at/service/bildung-lehre/foerderungen-lehre.html" TargetMode="External"/><Relationship Id="rId2" Type="http://schemas.openxmlformats.org/officeDocument/2006/relationships/hyperlink" Target="mailto:lehre.foerdern@wktirol.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" y="19489"/>
            <a:ext cx="5758450" cy="324008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 rot="20981092">
            <a:off x="461617" y="307091"/>
            <a:ext cx="211162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000"/>
              </a:lnSpc>
              <a:spcAft>
                <a:spcPts val="800"/>
              </a:spcAft>
            </a:pPr>
            <a:r>
              <a:rPr lang="de-AT" dirty="0">
                <a:solidFill>
                  <a:schemeClr val="bg1"/>
                </a:solidFill>
                <a:latin typeface="DIN-Bold"/>
              </a:rPr>
              <a:t>#zukunftsichern</a:t>
            </a:r>
          </a:p>
          <a:p>
            <a:pPr>
              <a:lnSpc>
                <a:spcPts val="2000"/>
              </a:lnSpc>
            </a:pPr>
            <a:r>
              <a:rPr lang="de-AT" sz="2400" dirty="0">
                <a:solidFill>
                  <a:schemeClr val="bg1"/>
                </a:solidFill>
                <a:latin typeface="DIN-Bold"/>
              </a:rPr>
              <a:t>WIR FÜR DIE LEHRE</a:t>
            </a:r>
            <a:endParaRPr lang="de-AT">
              <a:solidFill>
                <a:schemeClr val="bg1"/>
              </a:solidFill>
              <a:latin typeface="DIN-Bold"/>
            </a:endParaRPr>
          </a:p>
          <a:p>
            <a:pPr>
              <a:lnSpc>
                <a:spcPts val="2000"/>
              </a:lnSpc>
            </a:pPr>
            <a:r>
              <a:rPr lang="de-AT" dirty="0">
                <a:solidFill>
                  <a:schemeClr val="bg1"/>
                </a:solidFill>
                <a:latin typeface="DIN-Regular" panose="02000503040000020004" pitchFamily="2" charset="0"/>
              </a:rPr>
              <a:t>David Narr</a:t>
            </a:r>
          </a:p>
          <a:p>
            <a:pPr>
              <a:lnSpc>
                <a:spcPts val="2000"/>
              </a:lnSpc>
            </a:pPr>
            <a:r>
              <a:rPr lang="de-AT" dirty="0">
                <a:solidFill>
                  <a:schemeClr val="bg1"/>
                </a:solidFill>
                <a:latin typeface="DIN-Regular"/>
              </a:rPr>
              <a:t>Helmut Wittmer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4823">
            <a:off x="2080146" y="1610701"/>
            <a:ext cx="528328" cy="55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1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Landesauszeichnung unter Mitwirkung der WK und der AK</a:t>
            </a:r>
          </a:p>
          <a:p>
            <a:r>
              <a:rPr lang="de-AT" dirty="0"/>
              <a:t>197 von 3.200 Lehrbetrieben</a:t>
            </a:r>
          </a:p>
          <a:p>
            <a:r>
              <a:rPr lang="de-AT" dirty="0"/>
              <a:t>Kriterien:</a:t>
            </a:r>
          </a:p>
          <a:p>
            <a:pPr lvl="1"/>
            <a:r>
              <a:rPr lang="de-AT" dirty="0"/>
              <a:t>Ausbildungsplanung und –</a:t>
            </a:r>
            <a:r>
              <a:rPr lang="de-AT" dirty="0" err="1"/>
              <a:t>dokumentation</a:t>
            </a:r>
            <a:endParaRPr lang="de-AT" dirty="0"/>
          </a:p>
          <a:p>
            <a:pPr lvl="1"/>
            <a:r>
              <a:rPr lang="de-AT" dirty="0"/>
              <a:t>Ausbildungsgespräche</a:t>
            </a:r>
          </a:p>
          <a:p>
            <a:pPr lvl="1"/>
            <a:r>
              <a:rPr lang="de-AT" dirty="0"/>
              <a:t>Fachliche Zusatzausbildungen</a:t>
            </a:r>
          </a:p>
          <a:p>
            <a:pPr lvl="1"/>
            <a:r>
              <a:rPr lang="de-AT" dirty="0"/>
              <a:t>Persönlichkeitstrainings</a:t>
            </a:r>
          </a:p>
          <a:p>
            <a:pPr lvl="1"/>
            <a:r>
              <a:rPr lang="de-AT" dirty="0"/>
              <a:t>Ausbilderweiterbildungen</a:t>
            </a:r>
          </a:p>
          <a:p>
            <a:pPr lvl="1"/>
            <a:r>
              <a:rPr lang="de-AT" dirty="0"/>
              <a:t>Unterstützung bei Berufsschule</a:t>
            </a:r>
          </a:p>
          <a:p>
            <a:pPr lvl="1"/>
            <a:r>
              <a:rPr lang="de-AT" dirty="0"/>
              <a:t>Wettbewerbs- und Prüfungserfolge (</a:t>
            </a:r>
            <a:r>
              <a:rPr lang="de-AT" dirty="0" err="1"/>
              <a:t>TyrolSkills</a:t>
            </a:r>
            <a:r>
              <a:rPr lang="de-AT" dirty="0"/>
              <a:t>)</a:t>
            </a:r>
          </a:p>
          <a:p>
            <a:pPr lvl="1"/>
            <a:endParaRPr lang="de-AT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„Ausgezeichneter Tiroler Lehrbetrieb“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73470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Verpflichtende Ausbildungsverbünde </a:t>
            </a:r>
            <a:r>
              <a:rPr lang="de-AT" dirty="0">
                <a:ea typeface="+mn-lt"/>
                <a:cs typeface="+mn-lt"/>
              </a:rPr>
              <a:t>—</a:t>
            </a:r>
            <a:r>
              <a:rPr lang="de-AT" dirty="0"/>
              <a:t> wenn nicht alle Berufsbildpositionen betriebsintern vermittelt werden können</a:t>
            </a:r>
          </a:p>
          <a:p>
            <a:r>
              <a:rPr lang="de-AT" dirty="0"/>
              <a:t>Freiwillige Ausbildungsverbünde</a:t>
            </a:r>
          </a:p>
          <a:p>
            <a:endParaRPr lang="de-AT" dirty="0"/>
          </a:p>
          <a:p>
            <a:r>
              <a:rPr lang="de-AT" dirty="0"/>
              <a:t>Partnerbetrieb oder Kursmaßnahme</a:t>
            </a:r>
          </a:p>
          <a:p>
            <a:r>
              <a:rPr lang="de-AT" dirty="0"/>
              <a:t>Freistellung und Kostenersatz durch den Lehrbetrieb</a:t>
            </a:r>
          </a:p>
          <a:p>
            <a:endParaRPr lang="de-AT" dirty="0"/>
          </a:p>
          <a:p>
            <a:r>
              <a:rPr lang="de-AT" dirty="0"/>
              <a:t>Auslandspraktika (IFA-Verein, </a:t>
            </a:r>
            <a:r>
              <a:rPr lang="de-AT" dirty="0" err="1"/>
              <a:t>Xchange</a:t>
            </a:r>
            <a:r>
              <a:rPr lang="de-AT" dirty="0"/>
              <a:t>, TirolerInnen auf der Walz)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Ausbildungsverbundmaßnahmen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17240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Berufsbegleitendes Modell</a:t>
            </a:r>
          </a:p>
          <a:p>
            <a:r>
              <a:rPr lang="de-AT" dirty="0"/>
              <a:t>Integriertes Modell</a:t>
            </a:r>
          </a:p>
          <a:p>
            <a:pPr lvl="1"/>
            <a:r>
              <a:rPr lang="de-AT" dirty="0"/>
              <a:t>Mit Förderung </a:t>
            </a:r>
            <a:r>
              <a:rPr lang="de-AT" b="1" dirty="0"/>
              <a:t>ODER</a:t>
            </a:r>
          </a:p>
          <a:p>
            <a:pPr lvl="1"/>
            <a:r>
              <a:rPr lang="de-AT" dirty="0"/>
              <a:t>Mit Lehrzeitverlängerung</a:t>
            </a:r>
          </a:p>
          <a:p>
            <a:endParaRPr lang="de-AT" dirty="0"/>
          </a:p>
          <a:p>
            <a:r>
              <a:rPr lang="de-AT" dirty="0"/>
              <a:t>Eine Maturaprüfung muss vor Beendigung der </a:t>
            </a:r>
            <a:r>
              <a:rPr lang="de-AT" dirty="0" err="1"/>
              <a:t>Behaltezeit</a:t>
            </a:r>
            <a:r>
              <a:rPr lang="de-AT" dirty="0"/>
              <a:t> bestanden werden</a:t>
            </a:r>
          </a:p>
          <a:p>
            <a:r>
              <a:rPr lang="de-AT" dirty="0"/>
              <a:t>Eine Maturaprüfung muss nach bestandener Lehrabschlussprüfung absolviert werden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Lehre plus Matura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2021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Mögliche Anrechnung von einem Jahr</a:t>
            </a:r>
          </a:p>
          <a:p>
            <a:r>
              <a:rPr lang="de-AT" dirty="0"/>
              <a:t>Eigene Berufsschulklassen bei entsprechender Schülerzahl</a:t>
            </a:r>
          </a:p>
          <a:p>
            <a:r>
              <a:rPr lang="de-AT" dirty="0"/>
              <a:t>Zusatzausbildungen</a:t>
            </a:r>
          </a:p>
          <a:p>
            <a:r>
              <a:rPr lang="de-AT" dirty="0"/>
              <a:t>Auslandspraktika</a:t>
            </a:r>
          </a:p>
          <a:p>
            <a:r>
              <a:rPr lang="de-AT" dirty="0"/>
              <a:t>Teils Entlohnung über dem Kollektivvertrag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Maturanten in die Lehre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5111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Jugendliche mit einer Behinderung, einem sonderpädagogischen Förderbedarf, einem negativen Schulabschluss oder einem sonstigen Qualifizierungsdefizit</a:t>
            </a:r>
            <a:br>
              <a:rPr lang="de-AT" dirty="0"/>
            </a:br>
            <a:endParaRPr lang="de-AT" dirty="0"/>
          </a:p>
          <a:p>
            <a:pPr marL="509270" lvl="1"/>
            <a:r>
              <a:rPr lang="de-AT" dirty="0"/>
              <a:t>Verlängerte Lehrzeit:</a:t>
            </a:r>
          </a:p>
          <a:p>
            <a:pPr marL="511175" lvl="2" indent="0">
              <a:buNone/>
            </a:pPr>
            <a:r>
              <a:rPr lang="de-AT" dirty="0"/>
              <a:t>Alle Berufsbildinhalte werden in verlängerter Lehrzeit vermittelt (Verlängerung 1</a:t>
            </a:r>
            <a:r>
              <a:rPr lang="de-AT" dirty="0">
                <a:ea typeface="+mn-lt"/>
                <a:cs typeface="+mn-lt"/>
              </a:rPr>
              <a:t>—</a:t>
            </a:r>
            <a:r>
              <a:rPr lang="de-AT" dirty="0"/>
              <a:t>2 Jahre)</a:t>
            </a:r>
          </a:p>
          <a:p>
            <a:pPr marL="509270" lvl="1"/>
            <a:r>
              <a:rPr lang="de-AT" dirty="0"/>
              <a:t>Teilqualifizierung:</a:t>
            </a:r>
          </a:p>
          <a:p>
            <a:pPr marL="511175" lvl="2" indent="0">
              <a:buNone/>
            </a:pPr>
            <a:r>
              <a:rPr lang="de-AT" dirty="0"/>
              <a:t>Es werden nur Teile des Berufsbildes in 1</a:t>
            </a:r>
            <a:r>
              <a:rPr lang="de-AT" dirty="0">
                <a:ea typeface="+mn-lt"/>
                <a:cs typeface="+mn-lt"/>
              </a:rPr>
              <a:t>—</a:t>
            </a:r>
            <a:r>
              <a:rPr lang="de-AT" dirty="0"/>
              <a:t>3 Jahren vermittelt</a:t>
            </a:r>
          </a:p>
          <a:p>
            <a:endParaRPr lang="de-AT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Individuelle Berufsausbildung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54299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Berufsbilder und Prüfungsordnungen</a:t>
            </a:r>
          </a:p>
          <a:p>
            <a:r>
              <a:rPr lang="de-DE" dirty="0"/>
              <a:t>Rechtliches zur dualen Ausbildung</a:t>
            </a:r>
          </a:p>
          <a:p>
            <a:r>
              <a:rPr lang="de-DE" dirty="0"/>
              <a:t>Lehrvertragsanmeldung, Formulare</a:t>
            </a:r>
          </a:p>
          <a:p>
            <a:r>
              <a:rPr lang="de-DE" dirty="0"/>
              <a:t>Lehrbetriebsübersicht</a:t>
            </a:r>
          </a:p>
          <a:p>
            <a:r>
              <a:rPr lang="de-DE" dirty="0"/>
              <a:t>Ausgezeichnete Tiroler Lehrbetriebe</a:t>
            </a:r>
          </a:p>
          <a:p>
            <a:r>
              <a:rPr lang="de-DE" dirty="0"/>
              <a:t>Lehrlingseinkommen</a:t>
            </a:r>
          </a:p>
          <a:p>
            <a:r>
              <a:rPr lang="de-DE" dirty="0"/>
              <a:t>Tiroler Fachberufsschulen</a:t>
            </a:r>
          </a:p>
          <a:p>
            <a:r>
              <a:rPr lang="de-DE" dirty="0"/>
              <a:t>usw.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www.tirol-bildung.at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76021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Bildungsabteilung der Wirtschaftskammer Tirol</a:t>
            </a:r>
          </a:p>
          <a:p>
            <a:pPr marL="0" indent="0">
              <a:buNone/>
            </a:pPr>
            <a:r>
              <a:rPr lang="de-DE" dirty="0"/>
              <a:t>Egger-Lienz-Straße 118</a:t>
            </a:r>
          </a:p>
          <a:p>
            <a:pPr marL="0" indent="0">
              <a:buNone/>
            </a:pPr>
            <a:r>
              <a:rPr lang="de-DE" dirty="0"/>
              <a:t>6020 Innsbruck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  05 90 90 5-7301</a:t>
            </a:r>
            <a:br>
              <a:rPr lang="de-DE" dirty="0"/>
            </a:br>
            <a:r>
              <a:rPr lang="de-DE" dirty="0"/>
              <a:t>E  </a:t>
            </a:r>
            <a:r>
              <a:rPr lang="de-DE" dirty="0">
                <a:hlinkClick r:id="rId2"/>
              </a:rPr>
              <a:t>helmut.wittmer@wktirol.at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W </a:t>
            </a:r>
            <a:r>
              <a:rPr lang="de-AT" dirty="0">
                <a:hlinkClick r:id="rId3" tooltip="Link zu WKO.at"/>
              </a:rPr>
              <a:t>www.tirol-lehrling.at</a:t>
            </a:r>
            <a:endParaRPr lang="de-DE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sind für Sie da!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43069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Funktionärsbetreuung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>
                <a:solidFill>
                  <a:srgbClr val="000000"/>
                </a:solidFill>
                <a:hlinkClick r:id="rId2"/>
              </a:rPr>
              <a:t>funktionaere.tirol</a:t>
            </a:r>
            <a:endParaRPr lang="de-AT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de-AT" dirty="0">
              <a:solidFill>
                <a:srgbClr val="000000"/>
              </a:solidFill>
            </a:endParaRPr>
          </a:p>
          <a:p>
            <a:r>
              <a:rPr lang="de-AT" dirty="0">
                <a:solidFill>
                  <a:srgbClr val="000000"/>
                </a:solidFill>
              </a:rPr>
              <a:t>Facebook-Gruppe „Funktionäre + Unternehmensvertreter Tirol</a:t>
            </a:r>
            <a:r>
              <a:rPr lang="de-AT" dirty="0" smtClean="0">
                <a:solidFill>
                  <a:srgbClr val="000000"/>
                </a:solidFill>
              </a:rPr>
              <a:t>“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39" y="1429590"/>
            <a:ext cx="3361750" cy="135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74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" y="0"/>
            <a:ext cx="5758450" cy="324008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 rot="20981092">
            <a:off x="469412" y="310225"/>
            <a:ext cx="2111621" cy="14944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000"/>
              </a:lnSpc>
              <a:spcAft>
                <a:spcPts val="800"/>
              </a:spcAft>
            </a:pPr>
            <a:r>
              <a:rPr lang="de-AT" dirty="0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#zukunftsichern</a:t>
            </a:r>
            <a:endParaRPr lang="de-DE" dirty="0">
              <a:solidFill>
                <a:schemeClr val="bg1"/>
              </a:solidFill>
              <a:latin typeface="DIN-Bold"/>
              <a:ea typeface="Verdana"/>
              <a:cs typeface="Verdana"/>
            </a:endParaRPr>
          </a:p>
          <a:p>
            <a:pPr>
              <a:lnSpc>
                <a:spcPts val="2000"/>
              </a:lnSpc>
            </a:pPr>
            <a:r>
              <a:rPr lang="de-AT" sz="2400" dirty="0">
                <a:solidFill>
                  <a:schemeClr val="bg1"/>
                </a:solidFill>
                <a:latin typeface="DIN-Bold"/>
              </a:rPr>
              <a:t>WIR FÜR DIE LEHRE</a:t>
            </a:r>
            <a:endParaRPr lang="de-DE">
              <a:solidFill>
                <a:schemeClr val="bg1"/>
              </a:solidFill>
              <a:latin typeface="DIN-Bold"/>
            </a:endParaRPr>
          </a:p>
          <a:p>
            <a:pPr>
              <a:lnSpc>
                <a:spcPts val="2000"/>
              </a:lnSpc>
            </a:pPr>
            <a:endParaRPr lang="de-AT" sz="2400" dirty="0">
              <a:solidFill>
                <a:schemeClr val="bg1"/>
              </a:solidFill>
              <a:latin typeface="DIN-Bold" panose="02000803040000020004" pitchFamily="2" charset="0"/>
            </a:endParaRPr>
          </a:p>
          <a:p>
            <a:pPr>
              <a:lnSpc>
                <a:spcPts val="2000"/>
              </a:lnSpc>
            </a:pPr>
            <a:r>
              <a:rPr lang="de-AT" sz="2400" dirty="0">
                <a:solidFill>
                  <a:schemeClr val="bg1"/>
                </a:solidFill>
                <a:latin typeface="DIN-Bold"/>
              </a:rPr>
              <a:t>DANKE!</a:t>
            </a:r>
            <a:endParaRPr lang="de-AT" dirty="0">
              <a:solidFill>
                <a:schemeClr val="bg1"/>
              </a:solidFill>
              <a:latin typeface="DIN-Bold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4823">
            <a:off x="2080146" y="1610701"/>
            <a:ext cx="528328" cy="55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4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endParaRPr lang="de-AT" altLang="de-DE" dirty="0"/>
          </a:p>
          <a:p>
            <a:pPr>
              <a:buClr>
                <a:srgbClr val="FF0000"/>
              </a:buClr>
            </a:pPr>
            <a:r>
              <a:rPr lang="de-AT" altLang="de-DE" dirty="0"/>
              <a:t>Mit 30. April 2021 standen in Tirol …</a:t>
            </a:r>
          </a:p>
          <a:p>
            <a:pPr marL="0" indent="0">
              <a:buClr>
                <a:srgbClr val="FF0000"/>
              </a:buClr>
              <a:buNone/>
            </a:pPr>
            <a:endParaRPr lang="de-AT" altLang="de-DE" dirty="0"/>
          </a:p>
          <a:p>
            <a:pPr marL="509270" lvl="1"/>
            <a:r>
              <a:rPr lang="de-AT" dirty="0"/>
              <a:t>exakt 10.000 Lehrlinge in Ausbildung</a:t>
            </a:r>
            <a:br>
              <a:rPr lang="de-AT" dirty="0"/>
            </a:br>
            <a:r>
              <a:rPr lang="de-AT" dirty="0"/>
              <a:t>— knapp 2 % weniger als im Vorjahr</a:t>
            </a:r>
          </a:p>
          <a:p>
            <a:pPr marL="264795" lvl="1" indent="0">
              <a:buClr>
                <a:srgbClr val="FF0000"/>
              </a:buClr>
              <a:buNone/>
            </a:pPr>
            <a:endParaRPr lang="de-AT" dirty="0"/>
          </a:p>
          <a:p>
            <a:pPr marL="509270" lvl="1"/>
            <a:r>
              <a:rPr lang="de-AT" dirty="0"/>
              <a:t>3.211 Lehrbetriebe bildeten Lehrlinge aus </a:t>
            </a:r>
            <a:br>
              <a:rPr lang="de-AT" dirty="0"/>
            </a:br>
            <a:r>
              <a:rPr lang="de-AT" dirty="0">
                <a:ea typeface="+mn-lt"/>
                <a:cs typeface="+mn-lt"/>
              </a:rPr>
              <a:t>—</a:t>
            </a:r>
            <a:r>
              <a:rPr lang="de-AT" dirty="0"/>
              <a:t> 98 weniger als im Vorjahr</a:t>
            </a:r>
          </a:p>
          <a:p>
            <a:pPr marL="509270" lvl="1">
              <a:buClr>
                <a:srgbClr val="FF0000"/>
              </a:buClr>
            </a:pPr>
            <a:endParaRPr lang="de-AT" altLang="de-DE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Lehrlingssituation Tirol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04818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Ende April 2021 standen in Tirol gesamt 2.218 offene Lehrstellen zur Auswahl</a:t>
            </a:r>
            <a:br>
              <a:rPr lang="de-DE" dirty="0"/>
            </a:br>
            <a:endParaRPr lang="de-AT" dirty="0"/>
          </a:p>
          <a:p>
            <a:r>
              <a:rPr lang="de-DE" dirty="0"/>
              <a:t>Lehrstellensuchend waren 472 Personen beim AMS gemeldet</a:t>
            </a: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Lehrlingssituation Tirol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4099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Bildungspolitik</a:t>
            </a:r>
            <a:endParaRPr lang="de-AT" dirty="0"/>
          </a:p>
          <a:p>
            <a:r>
              <a:rPr lang="de-DE" dirty="0"/>
              <a:t>Lehrvertragsservice</a:t>
            </a:r>
          </a:p>
          <a:p>
            <a:r>
              <a:rPr lang="de-DE" dirty="0"/>
              <a:t>Förderservice</a:t>
            </a:r>
          </a:p>
          <a:p>
            <a:r>
              <a:rPr lang="de-DE" dirty="0"/>
              <a:t>Prüfungsservice</a:t>
            </a:r>
          </a:p>
          <a:p>
            <a:r>
              <a:rPr lang="de-DE" dirty="0" err="1"/>
              <a:t>TyrolSkills</a:t>
            </a:r>
            <a:r>
              <a:rPr lang="de-DE" dirty="0"/>
              <a:t>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Bildungsabteilung</a:t>
            </a:r>
            <a:br>
              <a:rPr lang="de-DE" dirty="0"/>
            </a:br>
            <a:r>
              <a:rPr lang="de-DE" dirty="0"/>
              <a:t>der Wirtschaftskammer Tirol 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52189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AT" dirty="0"/>
              <a:t>Ursula </a:t>
            </a:r>
            <a:r>
              <a:rPr lang="de-AT" dirty="0" err="1"/>
              <a:t>Pasrucker</a:t>
            </a:r>
            <a:endParaRPr lang="de-AT" dirty="0"/>
          </a:p>
          <a:p>
            <a:r>
              <a:rPr lang="de-AT" dirty="0"/>
              <a:t>Thomas Göller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Kostenlose Ausbildermappe im Rahmen einer Beratung:</a:t>
            </a:r>
          </a:p>
          <a:p>
            <a:pPr lvl="1"/>
            <a:r>
              <a:rPr lang="de-AT" dirty="0"/>
              <a:t>Rechtliche Informationen</a:t>
            </a:r>
          </a:p>
          <a:p>
            <a:pPr lvl="1"/>
            <a:r>
              <a:rPr lang="de-AT" dirty="0"/>
              <a:t>Tipps für die Rekrutierung von Lehrlingen</a:t>
            </a:r>
          </a:p>
          <a:p>
            <a:pPr lvl="1"/>
            <a:r>
              <a:rPr lang="de-AT" dirty="0"/>
              <a:t>Informationen über Förderungen</a:t>
            </a:r>
          </a:p>
          <a:p>
            <a:pPr lvl="1"/>
            <a:r>
              <a:rPr lang="de-AT" dirty="0"/>
              <a:t>Checklisten für eine bewusste, strukturierte Ausbildung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Ausbildungsberatung</a:t>
            </a:r>
            <a:r>
              <a:rPr lang="de-AT" dirty="0">
                <a:solidFill>
                  <a:srgbClr val="FF0000"/>
                </a:solidFill>
              </a:rPr>
              <a:t> </a:t>
            </a:r>
            <a:r>
              <a:rPr lang="de-AT" dirty="0"/>
              <a:t>und Ausbildermappe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00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Basisförderung</a:t>
            </a:r>
          </a:p>
          <a:p>
            <a:r>
              <a:rPr lang="de-AT" dirty="0"/>
              <a:t>Ausbildungsverbund</a:t>
            </a:r>
          </a:p>
          <a:p>
            <a:r>
              <a:rPr lang="de-AT" dirty="0"/>
              <a:t>Lernschwache Lehrlinge</a:t>
            </a:r>
          </a:p>
          <a:p>
            <a:r>
              <a:rPr lang="de-AT" dirty="0"/>
              <a:t>Weiterbildung Ausbilderinnen und Ausbilder</a:t>
            </a:r>
          </a:p>
          <a:p>
            <a:r>
              <a:rPr lang="de-AT" dirty="0"/>
              <a:t>Erwachsenenlehre</a:t>
            </a:r>
          </a:p>
          <a:p>
            <a:r>
              <a:rPr lang="de-AT" dirty="0"/>
              <a:t>Übernahme aus ÜBA</a:t>
            </a:r>
          </a:p>
          <a:p>
            <a:r>
              <a:rPr lang="de-AT" dirty="0"/>
              <a:t>Auszeichnung und guter Erfolg bei LAP</a:t>
            </a:r>
          </a:p>
          <a:p>
            <a:r>
              <a:rPr lang="de-AT" dirty="0"/>
              <a:t>Internatskosten</a:t>
            </a:r>
          </a:p>
          <a:p>
            <a:r>
              <a:rPr lang="de-AT" dirty="0"/>
              <a:t>Auslandspraktika</a:t>
            </a:r>
          </a:p>
          <a:p>
            <a:r>
              <a:rPr lang="de-AT" dirty="0">
                <a:solidFill>
                  <a:srgbClr val="FF0000"/>
                </a:solidFill>
              </a:rPr>
              <a:t>Lehrbetriebs- und Lehrlingscoaching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Lehrbetriebsförderungen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41328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Neu: </a:t>
            </a:r>
            <a:r>
              <a:rPr lang="de-AT" dirty="0" err="1">
                <a:solidFill>
                  <a:srgbClr val="FF0000"/>
                </a:solidFill>
              </a:rPr>
              <a:t>Digi</a:t>
            </a:r>
            <a:r>
              <a:rPr lang="de-AT" dirty="0">
                <a:solidFill>
                  <a:srgbClr val="FF0000"/>
                </a:solidFill>
              </a:rPr>
              <a:t>-Scheck</a:t>
            </a:r>
          </a:p>
          <a:p>
            <a:r>
              <a:rPr lang="de-AT" dirty="0"/>
              <a:t>Vorbereitungskurse auf LAP</a:t>
            </a:r>
          </a:p>
          <a:p>
            <a:r>
              <a:rPr lang="de-AT" dirty="0"/>
              <a:t>Kostenlose Wiederholungsprüfung</a:t>
            </a:r>
          </a:p>
          <a:p>
            <a:r>
              <a:rPr lang="de-AT" dirty="0"/>
              <a:t>Coaching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>
                <a:solidFill>
                  <a:srgbClr val="4C5D68"/>
                </a:solidFill>
              </a:rPr>
              <a:t>Information und Beratung:</a:t>
            </a:r>
          </a:p>
          <a:p>
            <a:pPr marL="265113" lvl="1" indent="0">
              <a:buNone/>
            </a:pPr>
            <a:r>
              <a:rPr lang="de-AT" dirty="0"/>
              <a:t>Förderservice der Lehrlingsstelle </a:t>
            </a:r>
          </a:p>
          <a:p>
            <a:pPr marL="265113" lvl="1" indent="0">
              <a:buNone/>
            </a:pPr>
            <a:r>
              <a:rPr lang="de-AT" dirty="0"/>
              <a:t>T 05 90 90 5  7303</a:t>
            </a:r>
            <a:br>
              <a:rPr lang="de-AT" dirty="0"/>
            </a:br>
            <a:r>
              <a:rPr lang="de-AT" dirty="0"/>
              <a:t>E </a:t>
            </a:r>
            <a:r>
              <a:rPr lang="de-AT" dirty="0">
                <a:hlinkClick r:id="rId2"/>
              </a:rPr>
              <a:t>lehre.foerdern@wktirol.at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W </a:t>
            </a:r>
            <a:r>
              <a:rPr lang="de-AT" dirty="0">
                <a:hlinkClick r:id="rId3"/>
              </a:rPr>
              <a:t>lehre-foerdern.at</a:t>
            </a:r>
            <a:endParaRPr lang="de-AT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Lehrlingsförderungen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49503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091" y="666595"/>
            <a:ext cx="5036409" cy="2244621"/>
          </a:xfrm>
        </p:spPr>
        <p:txBody>
          <a:bodyPr/>
          <a:lstStyle/>
          <a:p>
            <a:r>
              <a:rPr lang="de-AT" dirty="0"/>
              <a:t>Berufspraktische Tage (Schnuppern)</a:t>
            </a:r>
          </a:p>
          <a:p>
            <a:r>
              <a:rPr lang="de-AT" dirty="0"/>
              <a:t>BERUFSREISE.AT – kostenlose Präsentationsmöglichkeit mit Unternehmensprofil – bzw. betrieblichen Angeboten</a:t>
            </a:r>
          </a:p>
          <a:p>
            <a:r>
              <a:rPr lang="de-AT" dirty="0"/>
              <a:t>AMS-Lehrstellenbörse</a:t>
            </a:r>
          </a:p>
          <a:p>
            <a:r>
              <a:rPr lang="de-AT" dirty="0"/>
              <a:t>Lokale Printmedien</a:t>
            </a:r>
          </a:p>
          <a:p>
            <a:r>
              <a:rPr lang="de-AT" dirty="0"/>
              <a:t>Firmenhomepage und </a:t>
            </a:r>
            <a:r>
              <a:rPr lang="de-AT" dirty="0" err="1"/>
              <a:t>Social</a:t>
            </a:r>
            <a:r>
              <a:rPr lang="de-AT" dirty="0"/>
              <a:t> Media-Aktivitäten</a:t>
            </a:r>
          </a:p>
          <a:p>
            <a:r>
              <a:rPr lang="de-AT" dirty="0"/>
              <a:t>Kooperationen mit Schulen, Betriebsbesichtigungen, Tag der offenen Tür</a:t>
            </a:r>
          </a:p>
          <a:p>
            <a:r>
              <a:rPr lang="de-AT" dirty="0"/>
              <a:t>Veranstaltungen der WK (Berufs-Festivals, Berufs-Shuttle, </a:t>
            </a:r>
            <a:r>
              <a:rPr lang="de-AT" dirty="0" err="1"/>
              <a:t>Rookie</a:t>
            </a:r>
            <a:r>
              <a:rPr lang="de-AT" dirty="0"/>
              <a:t>, </a:t>
            </a:r>
            <a:r>
              <a:rPr lang="de-AT" dirty="0" err="1"/>
              <a:t>JOBbing-Nights</a:t>
            </a:r>
            <a:r>
              <a:rPr lang="de-AT" dirty="0"/>
              <a:t>)</a:t>
            </a:r>
          </a:p>
          <a:p>
            <a:r>
              <a:rPr lang="de-AT" dirty="0"/>
              <a:t>Lehrstellenaktion der WK Tirol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Lehrlinge suchen und auswählen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83420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/>
              <a:t>Initiative zur Weiterbildung und Vernetzung von Lehrlingsausbilderinnen und Lehrlingsausbildern</a:t>
            </a:r>
          </a:p>
          <a:p>
            <a:r>
              <a:rPr lang="de-AT" dirty="0"/>
              <a:t>Partner:</a:t>
            </a:r>
          </a:p>
          <a:p>
            <a:pPr marL="0" indent="0">
              <a:buNone/>
            </a:pPr>
            <a:r>
              <a:rPr lang="de-AT" dirty="0"/>
              <a:t>      WK Tirol, Land Tirol, </a:t>
            </a:r>
            <a:r>
              <a:rPr lang="de-AT" dirty="0" err="1"/>
              <a:t>amg</a:t>
            </a:r>
            <a:r>
              <a:rPr lang="de-AT" dirty="0"/>
              <a:t>, AK Tirol und Gewerkschaft</a:t>
            </a:r>
          </a:p>
          <a:p>
            <a:endParaRPr lang="de-AT" dirty="0"/>
          </a:p>
          <a:p>
            <a:pPr marL="509270" lvl="1"/>
            <a:r>
              <a:rPr lang="de-AT" dirty="0"/>
              <a:t>Maßgeschneidertes Weiterbildungsprogramm</a:t>
            </a:r>
          </a:p>
          <a:p>
            <a:pPr marL="509270" lvl="1"/>
            <a:r>
              <a:rPr lang="de-AT" dirty="0"/>
              <a:t>Weiterbildungspass </a:t>
            </a:r>
            <a:r>
              <a:rPr lang="de-AT" dirty="0">
                <a:ea typeface="+mn-lt"/>
                <a:cs typeface="+mn-lt"/>
              </a:rPr>
              <a:t>—</a:t>
            </a:r>
            <a:r>
              <a:rPr lang="de-AT" dirty="0"/>
              <a:t> Diplomierte Lehrlingsausbilderin</a:t>
            </a:r>
          </a:p>
          <a:p>
            <a:pPr marL="509270" lvl="1"/>
            <a:r>
              <a:rPr lang="de-AT" dirty="0"/>
              <a:t>Regionale Ausbilderstammtische</a:t>
            </a:r>
          </a:p>
          <a:p>
            <a:pPr marL="509270" lvl="1"/>
            <a:r>
              <a:rPr lang="de-AT" dirty="0"/>
              <a:t>Jährlicher Ausbilderkongress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Ausbilderforum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30525409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14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E6EAF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0F3F6"/>
      </a:accent5>
      <a:accent6>
        <a:srgbClr val="E70000"/>
      </a:accent6>
      <a:hlink>
        <a:srgbClr val="4C5D68"/>
      </a:hlink>
      <a:folHlink>
        <a:srgbClr val="4C5D68"/>
      </a:folHlink>
    </a:clrScheme>
    <a:fontScheme name="Prof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EAF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0F3F6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48" id="{2FAC9446-8B1F-4DD2-A5A3-03489E83B44F}" vid="{78EFF8F5-4F30-4B32-9683-316D2CE0DA21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68EE250DE7AC45B37293B7C19FFC18" ma:contentTypeVersion="4" ma:contentTypeDescription="Ein neues Dokument erstellen." ma:contentTypeScope="" ma:versionID="7b68793f6962b334fb3024ac86aeaed1">
  <xsd:schema xmlns:xsd="http://www.w3.org/2001/XMLSchema" xmlns:xs="http://www.w3.org/2001/XMLSchema" xmlns:p="http://schemas.microsoft.com/office/2006/metadata/properties" xmlns:ns2="7522397c-a414-45f1-8c93-9f1da6df7389" xmlns:ns3="bf0f0ff4-dbd3-4dea-8361-9fad056cfba5" targetNamespace="http://schemas.microsoft.com/office/2006/metadata/properties" ma:root="true" ma:fieldsID="45c5eb90ac24afe726f91b8545a2bbfa" ns2:_="" ns3:_="">
    <xsd:import namespace="7522397c-a414-45f1-8c93-9f1da6df7389"/>
    <xsd:import namespace="bf0f0ff4-dbd3-4dea-8361-9fad056cfb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2397c-a414-45f1-8c93-9f1da6df73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0ff4-dbd3-4dea-8361-9fad056cfb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72B390-0BF5-474D-97B8-12DADEC965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22397c-a414-45f1-8c93-9f1da6df7389"/>
    <ds:schemaRef ds:uri="bf0f0ff4-dbd3-4dea-8361-9fad056cfb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940129-14B0-4DD6-B32A-F80406A2D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B27876-4D8A-424D-A3C8-8624A49E827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WKT_Funktionare_Folienmaster_16x9</Template>
  <TotalTime>0</TotalTime>
  <Words>490</Words>
  <Application>Microsoft Office PowerPoint</Application>
  <PresentationFormat>Benutzerdefiniert</PresentationFormat>
  <Paragraphs>133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DIN-Bold</vt:lpstr>
      <vt:lpstr>DIN-Regular</vt:lpstr>
      <vt:lpstr>ITC Officina Serif Book</vt:lpstr>
      <vt:lpstr>Times New Roman</vt:lpstr>
      <vt:lpstr>Trebuchet MS</vt:lpstr>
      <vt:lpstr>Verdana</vt:lpstr>
      <vt:lpstr>Wingdings</vt:lpstr>
      <vt:lpstr>Profil</vt:lpstr>
      <vt:lpstr>PowerPoint-Präsentation</vt:lpstr>
      <vt:lpstr>Lehrlingssituation Tirol</vt:lpstr>
      <vt:lpstr>Lehrlingssituation Tirol</vt:lpstr>
      <vt:lpstr>Bildungsabteilung der Wirtschaftskammer Tirol </vt:lpstr>
      <vt:lpstr>Ausbildungsberatung und Ausbildermappe</vt:lpstr>
      <vt:lpstr>Lehrbetriebsförderungen</vt:lpstr>
      <vt:lpstr>Lehrlingsförderungen</vt:lpstr>
      <vt:lpstr>Lehrlinge suchen und auswählen</vt:lpstr>
      <vt:lpstr>Ausbilderforum</vt:lpstr>
      <vt:lpstr>„Ausgezeichneter Tiroler Lehrbetrieb“</vt:lpstr>
      <vt:lpstr>Ausbildungsverbundmaßnahmen</vt:lpstr>
      <vt:lpstr>Lehre plus Matura</vt:lpstr>
      <vt:lpstr>Maturanten in die Lehre</vt:lpstr>
      <vt:lpstr>Individuelle Berufsausbildung</vt:lpstr>
      <vt:lpstr>www.tirol-bildung.at</vt:lpstr>
      <vt:lpstr>Wir sind für Sie da!</vt:lpstr>
      <vt:lpstr>Funktionärsbetreuung</vt:lpstr>
      <vt:lpstr>PowerPoint-Präsentation</vt:lpstr>
    </vt:vector>
  </TitlesOfParts>
  <Company>Wirtschaftskammer Tirol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Prototypische Headline für Deckblatt</dc:title>
  <dc:creator>Riepl Sabine, WKT-MaKo</dc:creator>
  <cp:lastModifiedBy>Huebser Katja, WKT-PRAES</cp:lastModifiedBy>
  <cp:revision>109</cp:revision>
  <cp:lastPrinted>2020-06-19T09:28:07Z</cp:lastPrinted>
  <dcterms:created xsi:type="dcterms:W3CDTF">2020-06-15T11:20:22Z</dcterms:created>
  <dcterms:modified xsi:type="dcterms:W3CDTF">2021-06-08T09:28:39Z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0x0101002A68EE250DE7AC45B37293B7C19FFC18</vt:lpwstr>
  </property>
</Properties>
</file>